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notesMasterIdLst>
    <p:notesMasterId r:id="rId69"/>
  </p:notesMasterIdLst>
  <p:sldIdLst>
    <p:sldId id="256" r:id="rId2"/>
    <p:sldId id="285" r:id="rId3"/>
    <p:sldId id="257" r:id="rId4"/>
    <p:sldId id="287" r:id="rId5"/>
    <p:sldId id="258" r:id="rId6"/>
    <p:sldId id="286" r:id="rId7"/>
    <p:sldId id="288" r:id="rId8"/>
    <p:sldId id="289" r:id="rId9"/>
    <p:sldId id="330" r:id="rId10"/>
    <p:sldId id="275" r:id="rId11"/>
    <p:sldId id="290" r:id="rId12"/>
    <p:sldId id="259" r:id="rId13"/>
    <p:sldId id="331" r:id="rId14"/>
    <p:sldId id="332" r:id="rId15"/>
    <p:sldId id="325" r:id="rId16"/>
    <p:sldId id="324" r:id="rId17"/>
    <p:sldId id="327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37" r:id="rId26"/>
    <p:sldId id="338" r:id="rId27"/>
    <p:sldId id="339" r:id="rId28"/>
    <p:sldId id="298" r:id="rId29"/>
    <p:sldId id="276" r:id="rId30"/>
    <p:sldId id="277" r:id="rId31"/>
    <p:sldId id="299" r:id="rId32"/>
    <p:sldId id="300" r:id="rId33"/>
    <p:sldId id="260" r:id="rId34"/>
    <p:sldId id="261" r:id="rId35"/>
    <p:sldId id="301" r:id="rId36"/>
    <p:sldId id="303" r:id="rId37"/>
    <p:sldId id="263" r:id="rId38"/>
    <p:sldId id="304" r:id="rId39"/>
    <p:sldId id="305" r:id="rId40"/>
    <p:sldId id="328" r:id="rId41"/>
    <p:sldId id="321" r:id="rId42"/>
    <p:sldId id="329" r:id="rId43"/>
    <p:sldId id="306" r:id="rId44"/>
    <p:sldId id="264" r:id="rId45"/>
    <p:sldId id="307" r:id="rId46"/>
    <p:sldId id="333" r:id="rId47"/>
    <p:sldId id="308" r:id="rId48"/>
    <p:sldId id="265" r:id="rId49"/>
    <p:sldId id="309" r:id="rId50"/>
    <p:sldId id="310" r:id="rId51"/>
    <p:sldId id="311" r:id="rId52"/>
    <p:sldId id="272" r:id="rId53"/>
    <p:sldId id="322" r:id="rId54"/>
    <p:sldId id="323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266" r:id="rId64"/>
    <p:sldId id="334" r:id="rId65"/>
    <p:sldId id="335" r:id="rId66"/>
    <p:sldId id="336" r:id="rId67"/>
    <p:sldId id="282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62" autoAdjust="0"/>
    <p:restoredTop sz="85299"/>
  </p:normalViewPr>
  <p:slideViewPr>
    <p:cSldViewPr snapToGrid="0" snapToObjects="1">
      <p:cViewPr>
        <p:scale>
          <a:sx n="90" d="100"/>
          <a:sy n="90" d="100"/>
        </p:scale>
        <p:origin x="-224" y="-200"/>
      </p:cViewPr>
      <p:guideLst>
        <p:guide orient="horz" pos="2160"/>
        <p:guide pos="3840"/>
      </p:guideLst>
    </p:cSldViewPr>
  </p:slideViewPr>
  <p:notesTextViewPr>
    <p:cViewPr>
      <p:scale>
        <a:sx n="65" d="100"/>
        <a:sy n="65" d="100"/>
      </p:scale>
      <p:origin x="0" y="0"/>
    </p:cViewPr>
  </p:notesTextViewPr>
  <p:sorterViewPr>
    <p:cViewPr>
      <p:scale>
        <a:sx n="59" d="100"/>
        <a:sy n="59" d="100"/>
      </p:scale>
      <p:origin x="0" y="1280"/>
    </p:cViewPr>
  </p:sorterViewPr>
  <p:notesViewPr>
    <p:cSldViewPr snapToGrid="0" snapToObjects="1">
      <p:cViewPr varScale="1">
        <p:scale>
          <a:sx n="72" d="100"/>
          <a:sy n="72" d="100"/>
        </p:scale>
        <p:origin x="242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3BA2-F74F-6B44-AF22-52B8B736AA0B}" type="datetimeFigureOut">
              <a:rPr lang="en-US" smtClean="0"/>
              <a:t>6/19/17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01101-9DF3-EC4B-98B1-AD7B3C30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9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7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BEA does many economic</a:t>
            </a:r>
            <a:r>
              <a:rPr lang="en-US" baseline="0" dirty="0" smtClean="0"/>
              <a:t> studies, including GDP by month</a:t>
            </a:r>
          </a:p>
          <a:p>
            <a:r>
              <a:rPr lang="en-US" baseline="0" dirty="0" smtClean="0"/>
              <a:t>Also econ activity by region, state, metro0, county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76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 central banking system</a:t>
            </a:r>
          </a:p>
          <a:p>
            <a:endParaRPr lang="en-US" dirty="0" smtClean="0"/>
          </a:p>
          <a:p>
            <a:r>
              <a:rPr lang="en-US" dirty="0" smtClean="0"/>
              <a:t>-- conduct monetary policy</a:t>
            </a:r>
          </a:p>
          <a:p>
            <a:r>
              <a:rPr lang="en-US" dirty="0" smtClean="0"/>
              <a:t>-- keeps financial system stable</a:t>
            </a:r>
          </a:p>
          <a:p>
            <a:r>
              <a:rPr lang="en-US" dirty="0" smtClean="0"/>
              <a:t>-- promotes safety of financial institutions</a:t>
            </a:r>
          </a:p>
          <a:p>
            <a:r>
              <a:rPr lang="en-US" dirty="0" smtClean="0"/>
              <a:t>-- promotes consumer protection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7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under the data tab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37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EDGAR for stock filings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stop shopping for company information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Special for SEC flings,</a:t>
            </a:r>
            <a:r>
              <a:rPr lang="en-US" baseline="0" dirty="0" smtClean="0"/>
              <a:t> </a:t>
            </a:r>
            <a:r>
              <a:rPr lang="en-US" dirty="0" smtClean="0"/>
              <a:t>patent searches and PACER federal courts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75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Federal court filings, bankruptcies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62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33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72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CPI back to 1913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35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Census is the </a:t>
            </a:r>
            <a:r>
              <a:rPr lang="en-US" dirty="0" err="1" smtClean="0"/>
              <a:t>motherlode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40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Hospital discharge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4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states have some sort of business/economic</a:t>
            </a:r>
            <a:r>
              <a:rPr lang="en-US" baseline="0" dirty="0" smtClean="0"/>
              <a:t> research unit</a:t>
            </a:r>
          </a:p>
          <a:p>
            <a:r>
              <a:rPr lang="en-US" baseline="0" dirty="0" smtClean="0"/>
              <a:t>Often located at major university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62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Corporate filings, securities regulation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54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Property tax roll</a:t>
            </a:r>
          </a:p>
          <a:p>
            <a:r>
              <a:rPr lang="en-US" dirty="0" smtClean="0"/>
              <a:t>Valuation</a:t>
            </a:r>
            <a:r>
              <a:rPr lang="en-US" baseline="0" dirty="0" smtClean="0"/>
              <a:t> history, sale history, details about property, exemptions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05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than 20% of workforce needs a license to operate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62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Civil courts – who sues and gets sued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0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Organization for Economic Co-operation and </a:t>
            </a:r>
            <a:r>
              <a:rPr lang="en-US" dirty="0" smtClean="0"/>
              <a:t>Development</a:t>
            </a:r>
          </a:p>
          <a:p>
            <a:endParaRPr lang="en-US" dirty="0" smtClean="0"/>
          </a:p>
          <a:p>
            <a:r>
              <a:rPr lang="en-US" dirty="0" smtClean="0"/>
              <a:t>OECD uses its wealth of information on a broad range of topics to help governments foster prosperity and fight poverty through economic growth and financial stability.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6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Gapminder.org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71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32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Done every five years...most recent 2012...went to 4 million large, medium and small businesses</a:t>
            </a:r>
          </a:p>
          <a:p>
            <a:r>
              <a:rPr lang="en-US" dirty="0" smtClean="0"/>
              <a:t>Just one of dozens of surveys and reports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04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AFF is the portal for getting premade tables and for downloading data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89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pull out summary tables by geographies of interest for 2012 and</a:t>
            </a:r>
            <a:r>
              <a:rPr lang="en-US" baseline="0" dirty="0" smtClean="0"/>
              <a:t> 2007</a:t>
            </a:r>
            <a:r>
              <a:rPr lang="is-IS" baseline="0" dirty="0" smtClean="0"/>
              <a:t>…measure impact of recession.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3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/>
              <a:t>County Business Patterns very </a:t>
            </a:r>
            <a:r>
              <a:rPr lang="en-US" sz="3200" dirty="0" err="1" smtClean="0"/>
              <a:t>userful</a:t>
            </a:r>
            <a:endParaRPr lang="en-US" sz="3200" dirty="0" smtClean="0"/>
          </a:p>
          <a:p>
            <a:r>
              <a:rPr lang="en-US" sz="3200" dirty="0" smtClean="0"/>
              <a:t>he number of establishments, employment during the week of March 12, first quarter payroll, and annual payroll.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79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free!!!</a:t>
            </a:r>
          </a:p>
          <a:p>
            <a:r>
              <a:rPr lang="en-US" dirty="0" err="1" smtClean="0"/>
              <a:t>FactFinder</a:t>
            </a:r>
            <a:r>
              <a:rPr lang="en-US" dirty="0" smtClean="0"/>
              <a:t>-like</a:t>
            </a:r>
            <a:r>
              <a:rPr lang="en-US" baseline="0" dirty="0" smtClean="0"/>
              <a:t> interface</a:t>
            </a:r>
          </a:p>
          <a:p>
            <a:r>
              <a:rPr lang="en-US" baseline="0" dirty="0" smtClean="0"/>
              <a:t>Can pull up data by country, port of entry, type of product, month/year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54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number of establishments, employment during the week of March 12, first quarter payroll, and annual payroll.</a:t>
            </a:r>
          </a:p>
          <a:p>
            <a:r>
              <a:rPr lang="en-US" dirty="0" smtClean="0"/>
              <a:t>State, county, ZIP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1101-9DF3-EC4B-98B1-AD7B3C3038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9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22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71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2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6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0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0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6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6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8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5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82F8A42-8A80-CE4C-A47A-811D6205075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9FFF87B-CBE2-6646-8405-EDC97210BFF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82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10 Great Business</a:t>
            </a:r>
            <a:br>
              <a:rPr lang="en-US" dirty="0" smtClean="0"/>
            </a:br>
            <a:r>
              <a:rPr lang="en-US" dirty="0" smtClean="0"/>
              <a:t>Databases to Mine</a:t>
            </a:r>
            <a:br>
              <a:rPr lang="en-US" dirty="0" smtClean="0"/>
            </a:br>
            <a:r>
              <a:rPr lang="en-US" dirty="0" smtClean="0"/>
              <a:t>for Stories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Steve Doig</a:t>
            </a:r>
          </a:p>
          <a:p>
            <a:r>
              <a:rPr lang="en-US" dirty="0" smtClean="0"/>
              <a:t>Cronkite School, ASU</a:t>
            </a:r>
          </a:p>
          <a:p>
            <a:r>
              <a:rPr lang="en-US" dirty="0" err="1" smtClean="0"/>
              <a:t>Steve.doig@asu.edu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6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3028" y="5675086"/>
            <a:ext cx="393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Factfinder.census.gov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378" y="209218"/>
            <a:ext cx="8731956" cy="546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7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categories in </a:t>
            </a:r>
            <a:r>
              <a:rPr lang="en-US" dirty="0" err="1" smtClean="0"/>
              <a:t>FactFinder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800" dirty="0"/>
              <a:t>Assets &amp; Capital Expenditures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 Business Characteristic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 Business Owners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 Economic Series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 Employment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 Establishments/Firms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800" dirty="0"/>
              <a:t>Expenses &amp; Purchased Services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 Fuels &amp; Materials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 Inventories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 Labor Costs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 Sales, Receipts, Revenue, or Shipments</a:t>
            </a:r>
            <a:endParaRPr lang="en-US" dirty="0"/>
          </a:p>
          <a:p>
            <a:pPr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2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17" y="0"/>
            <a:ext cx="9928063" cy="62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96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134" y="352778"/>
            <a:ext cx="7117644" cy="4981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9112" y="5563723"/>
            <a:ext cx="47628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www.census.gov</a:t>
            </a:r>
            <a:r>
              <a:rPr lang="en-US" sz="3200" dirty="0"/>
              <a:t>/econ/</a:t>
            </a:r>
            <a:r>
              <a:rPr lang="en-US" sz="3200" dirty="0" err="1"/>
              <a:t>isp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01200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889" y="169334"/>
            <a:ext cx="8270892" cy="50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4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068"/>
            <a:ext cx="12192000" cy="5250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2657" y="5662159"/>
            <a:ext cx="428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Economy-wide Key Statistics</a:t>
            </a:r>
            <a:endParaRPr lang="en-US" sz="2800" dirty="0"/>
          </a:p>
        </p:txBody>
      </p:sp>
      <p:sp>
        <p:nvSpPr>
          <p:cNvPr id="4" name="Left Arrow 3"/>
          <p:cNvSpPr/>
          <p:nvPr/>
        </p:nvSpPr>
        <p:spPr>
          <a:xfrm>
            <a:off x="1538514" y="2612571"/>
            <a:ext cx="1524000" cy="63862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8239343" y="4042228"/>
            <a:ext cx="1524000" cy="63862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2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70" y="435429"/>
            <a:ext cx="1032013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05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Census </a:t>
            </a:r>
            <a:br>
              <a:rPr lang="en-US" dirty="0" smtClean="0"/>
            </a:br>
            <a:r>
              <a:rPr lang="en-US" dirty="0" smtClean="0"/>
              <a:t>economic reports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63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Monthly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/>
              <a:t>Advance Monthly Sales for Retail and Food Services</a:t>
            </a:r>
          </a:p>
          <a:p>
            <a:pPr>
              <a:buFont typeface="Wingdings" charset="2"/>
              <a:buChar char="§"/>
            </a:pPr>
            <a:r>
              <a:rPr lang="en-US" dirty="0"/>
              <a:t>Building Permits</a:t>
            </a:r>
          </a:p>
          <a:p>
            <a:pPr>
              <a:buFont typeface="Wingdings" charset="2"/>
              <a:buChar char="§"/>
            </a:pPr>
            <a:r>
              <a:rPr lang="en-US" dirty="0"/>
              <a:t>Construction Spending</a:t>
            </a:r>
          </a:p>
          <a:p>
            <a:pPr>
              <a:buFont typeface="Wingdings" charset="2"/>
              <a:buChar char="§"/>
            </a:pPr>
            <a:r>
              <a:rPr lang="en-US" dirty="0"/>
              <a:t>Construction Progress Reporting Surveys</a:t>
            </a:r>
          </a:p>
          <a:p>
            <a:pPr>
              <a:buFont typeface="Wingdings" charset="2"/>
              <a:buChar char="§"/>
            </a:pPr>
            <a:r>
              <a:rPr lang="en-US" dirty="0"/>
              <a:t>Current Industrial Reports</a:t>
            </a:r>
          </a:p>
          <a:p>
            <a:pPr>
              <a:buFont typeface="Wingdings" charset="2"/>
              <a:buChar char="§"/>
            </a:pPr>
            <a:r>
              <a:rPr lang="en-US" dirty="0"/>
              <a:t>Export Statistics</a:t>
            </a:r>
          </a:p>
          <a:p>
            <a:pPr>
              <a:buFont typeface="Wingdings" charset="2"/>
              <a:buChar char="§"/>
            </a:pPr>
            <a:r>
              <a:rPr lang="en-US" dirty="0"/>
              <a:t>Import Statistics</a:t>
            </a:r>
          </a:p>
          <a:p>
            <a:pPr>
              <a:buFont typeface="Wingdings" charset="2"/>
              <a:buChar char="§"/>
            </a:pPr>
            <a:r>
              <a:rPr lang="en-US" dirty="0"/>
              <a:t>Manufactured Homes Survey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/>
              <a:t>Manufacturers' Shipments, Inventories, and Orders</a:t>
            </a:r>
          </a:p>
          <a:p>
            <a:pPr>
              <a:buFont typeface="Wingdings" charset="2"/>
              <a:buChar char="§"/>
            </a:pPr>
            <a:r>
              <a:rPr lang="en-US" dirty="0"/>
              <a:t>Manufacturing and Trade Inventory and Sales</a:t>
            </a:r>
          </a:p>
          <a:p>
            <a:pPr>
              <a:buFont typeface="Wingdings" charset="2"/>
              <a:buChar char="§"/>
            </a:pPr>
            <a:r>
              <a:rPr lang="en-US" dirty="0"/>
              <a:t>Monthly Retail Trade and Food Services Survey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Monthly Wholesale Trade</a:t>
            </a:r>
          </a:p>
          <a:p>
            <a:pPr>
              <a:buFont typeface="Wingdings" charset="2"/>
              <a:buChar char="§"/>
            </a:pPr>
            <a:r>
              <a:rPr lang="en-US" dirty="0"/>
              <a:t>New Residential Construction</a:t>
            </a:r>
          </a:p>
          <a:p>
            <a:pPr>
              <a:buFont typeface="Wingdings" charset="2"/>
              <a:buChar char="§"/>
            </a:pPr>
            <a:r>
              <a:rPr lang="en-US" dirty="0"/>
              <a:t>New Residential Sales</a:t>
            </a:r>
          </a:p>
          <a:p>
            <a:pPr>
              <a:buFont typeface="Wingdings" charset="2"/>
              <a:buChar char="§"/>
            </a:pPr>
            <a:r>
              <a:rPr lang="en-US" dirty="0"/>
              <a:t>Survey of Construction</a:t>
            </a:r>
          </a:p>
        </p:txBody>
      </p:sp>
    </p:spTree>
    <p:extLst>
      <p:ext uri="{BB962C8B-B14F-4D97-AF65-F5344CB8AC3E}">
        <p14:creationId xmlns:p14="http://schemas.microsoft.com/office/powerpoint/2010/main" val="2869044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Quarterly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/>
              <a:t>Current Industrial Reports</a:t>
            </a:r>
          </a:p>
          <a:p>
            <a:pPr>
              <a:buFont typeface="Wingdings" charset="2"/>
              <a:buChar char="§"/>
            </a:pPr>
            <a:r>
              <a:rPr lang="en-US" dirty="0"/>
              <a:t>Federal Assistance Awards Data System</a:t>
            </a:r>
          </a:p>
          <a:p>
            <a:pPr>
              <a:buFont typeface="Wingdings" charset="2"/>
              <a:buChar char="§"/>
            </a:pPr>
            <a:r>
              <a:rPr lang="en-US" dirty="0"/>
              <a:t>Plant Capacity Utilization</a:t>
            </a:r>
          </a:p>
          <a:p>
            <a:pPr>
              <a:buFont typeface="Wingdings" charset="2"/>
              <a:buChar char="§"/>
            </a:pPr>
            <a:r>
              <a:rPr lang="en-US" dirty="0"/>
              <a:t>Quarterly Financial Report</a:t>
            </a:r>
          </a:p>
          <a:p>
            <a:pPr>
              <a:buFont typeface="Wingdings" charset="2"/>
              <a:buChar char="§"/>
            </a:pPr>
            <a:r>
              <a:rPr lang="en-US" dirty="0"/>
              <a:t>Quarterly Public-Employee Retirement System Survey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Quarterly Services Survey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Quarterly Workforce Indicators</a:t>
            </a:r>
          </a:p>
          <a:p>
            <a:pPr>
              <a:buFont typeface="Wingdings" charset="2"/>
              <a:buChar char="§"/>
            </a:pPr>
            <a:r>
              <a:rPr lang="en-US" dirty="0"/>
              <a:t>Retail E-Commerce Sales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378" y="2068473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16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</a:t>
            </a:r>
            <a:r>
              <a:rPr lang="en-US" dirty="0" smtClean="0"/>
              <a:t>10 Great Databases</a:t>
            </a:r>
            <a:br>
              <a:rPr lang="en-US" dirty="0" smtClean="0"/>
            </a:br>
            <a:r>
              <a:rPr lang="en-US" dirty="0" smtClean="0"/>
              <a:t>to Mine </a:t>
            </a:r>
            <a:br>
              <a:rPr lang="en-US" dirty="0" smtClean="0"/>
            </a:br>
            <a:r>
              <a:rPr lang="en-US" dirty="0" smtClean="0"/>
              <a:t>for Business Stories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Steve Doig</a:t>
            </a:r>
          </a:p>
          <a:p>
            <a:r>
              <a:rPr lang="en-US" dirty="0" smtClean="0"/>
              <a:t>Cronkite School, ASU</a:t>
            </a:r>
          </a:p>
          <a:p>
            <a:r>
              <a:rPr lang="en-US" dirty="0" err="1" smtClean="0"/>
              <a:t>Steve.doig@asu.edu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196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Annual Capital Expenditures Survey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Annual Public Employment Survey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Annual Retail Trade Survey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Annual Survey of Manufactures</a:t>
            </a:r>
          </a:p>
          <a:p>
            <a:pPr>
              <a:buFont typeface="Wingdings" charset="2"/>
              <a:buChar char="§"/>
            </a:pPr>
            <a:r>
              <a:rPr lang="en-US" dirty="0"/>
              <a:t>Annual Survey of State and Local Government Finances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Business </a:t>
            </a:r>
            <a:r>
              <a:rPr lang="en-US" dirty="0"/>
              <a:t>Dynamics Statistics</a:t>
            </a:r>
          </a:p>
          <a:p>
            <a:pPr>
              <a:buFont typeface="Wingdings" charset="2"/>
              <a:buChar char="§"/>
            </a:pPr>
            <a:r>
              <a:rPr lang="en-US" dirty="0"/>
              <a:t>Business R &amp; D and Innovation Survey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Consolidated Federal Fund Report</a:t>
            </a:r>
          </a:p>
          <a:p>
            <a:pPr>
              <a:buFont typeface="Wingdings" charset="2"/>
              <a:buChar char="§"/>
            </a:pPr>
            <a:r>
              <a:rPr lang="en-US" sz="2600" b="1" dirty="0">
                <a:solidFill>
                  <a:srgbClr val="FF0000"/>
                </a:solidFill>
              </a:rPr>
              <a:t>County Business Patterns</a:t>
            </a:r>
          </a:p>
          <a:p>
            <a:pPr>
              <a:buFont typeface="Wingdings" charset="2"/>
              <a:buChar char="§"/>
            </a:pPr>
            <a:r>
              <a:rPr lang="en-US" dirty="0"/>
              <a:t>Current Industrial Reports</a:t>
            </a:r>
          </a:p>
          <a:p>
            <a:pPr>
              <a:buFont typeface="Wingdings" charset="2"/>
              <a:buChar char="§"/>
            </a:pPr>
            <a:r>
              <a:rPr lang="en-US" dirty="0"/>
              <a:t>E-Stats (E-Commerce Statistics)</a:t>
            </a:r>
          </a:p>
          <a:p>
            <a:pPr>
              <a:buFont typeface="Wingdings" charset="2"/>
              <a:buChar char="§"/>
            </a:pPr>
            <a:r>
              <a:rPr lang="en-US" dirty="0"/>
              <a:t>Enterprise Statistics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Exports from Manufacturing Establishments</a:t>
            </a:r>
          </a:p>
          <a:p>
            <a:pPr>
              <a:buFont typeface="Wingdings" charset="2"/>
              <a:buChar char="§"/>
            </a:pPr>
            <a:r>
              <a:rPr lang="en-US" dirty="0"/>
              <a:t>Federal Audit Clearinghouse</a:t>
            </a:r>
          </a:p>
          <a:p>
            <a:pPr>
              <a:buFont typeface="Wingdings" charset="2"/>
              <a:buChar char="§"/>
            </a:pPr>
            <a:r>
              <a:rPr lang="en-US" dirty="0"/>
              <a:t>Information and Communication Technology Survey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Local Government School System Finance Survey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Medical Expenditure Panel Survey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Non-employer </a:t>
            </a:r>
            <a:r>
              <a:rPr lang="en-US" dirty="0"/>
              <a:t>Statistics</a:t>
            </a:r>
          </a:p>
          <a:p>
            <a:pPr>
              <a:buFont typeface="Wingdings" charset="2"/>
              <a:buChar char="§"/>
            </a:pPr>
            <a:r>
              <a:rPr lang="en-US" dirty="0"/>
              <a:t>Profile of U.S. Exporting Companies</a:t>
            </a:r>
          </a:p>
          <a:p>
            <a:pPr>
              <a:buFont typeface="Wingdings" charset="2"/>
              <a:buChar char="§"/>
            </a:pPr>
            <a:r>
              <a:rPr lang="en-US" dirty="0"/>
              <a:t>Service Annual Survey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State Government Tax Collections Survey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State and Local Government Public-Employee Retirement Systems</a:t>
            </a:r>
          </a:p>
          <a:p>
            <a:pPr>
              <a:buFont typeface="Wingdings" charset="2"/>
              <a:buChar char="§"/>
            </a:pPr>
            <a:r>
              <a:rPr lang="en-US" dirty="0"/>
              <a:t>Statistics of U.S. Businesses</a:t>
            </a:r>
          </a:p>
          <a:p>
            <a:pPr>
              <a:buFont typeface="Wingdings" charset="2"/>
              <a:buChar char="§"/>
            </a:pPr>
            <a:r>
              <a:rPr lang="en-US" dirty="0"/>
              <a:t>Tax Collections</a:t>
            </a:r>
          </a:p>
        </p:txBody>
      </p:sp>
    </p:spTree>
    <p:extLst>
      <p:ext uri="{BB962C8B-B14F-4D97-AF65-F5344CB8AC3E}">
        <p14:creationId xmlns:p14="http://schemas.microsoft.com/office/powerpoint/2010/main" val="1613879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five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800" dirty="0"/>
              <a:t>Business Expenses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Commodity Flow Survey</a:t>
            </a:r>
          </a:p>
          <a:p>
            <a:pPr>
              <a:buFont typeface="Wingdings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Economic Census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Economic Census of Island Areas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Governments Integrated Directory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Survey of Business Owners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239" y="2112572"/>
            <a:ext cx="4586441" cy="343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38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Foreign trade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63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525" y="197555"/>
            <a:ext cx="7043476" cy="5289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1666" y="5695834"/>
            <a:ext cx="6210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www.census.gov</a:t>
            </a:r>
            <a:r>
              <a:rPr lang="en-US" sz="2400" dirty="0"/>
              <a:t>/foreign-trade/data/</a:t>
            </a:r>
            <a:r>
              <a:rPr lang="en-US" sz="2400" dirty="0" err="1"/>
              <a:t>index.html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6585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Trade Online (</a:t>
            </a:r>
            <a:r>
              <a:rPr lang="en-US" dirty="0" err="1" smtClean="0"/>
              <a:t>usatrade.census.gov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777" y="1737360"/>
            <a:ext cx="5785556" cy="421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48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27" y="282222"/>
            <a:ext cx="11271950" cy="5169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4222" y="5158991"/>
            <a:ext cx="77738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www.census.gov</a:t>
            </a:r>
            <a:r>
              <a:rPr lang="en-US" sz="3200" dirty="0"/>
              <a:t>/programs-surveys/</a:t>
            </a:r>
            <a:r>
              <a:rPr lang="en-US" sz="3200" dirty="0" err="1"/>
              <a:t>cbp.html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6437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22" y="352778"/>
            <a:ext cx="10752944" cy="4886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4222" y="5464945"/>
            <a:ext cx="56444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Table from </a:t>
            </a:r>
            <a:r>
              <a:rPr lang="en-US" sz="3200" dirty="0" err="1" smtClean="0"/>
              <a:t>factfinder.census.gov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7868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07" y="381000"/>
            <a:ext cx="9144472" cy="4987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2111" y="5648390"/>
            <a:ext cx="927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cronkite.asu.edu</a:t>
            </a:r>
            <a:r>
              <a:rPr lang="en-US" sz="3200" dirty="0"/>
              <a:t>/outreach/</a:t>
            </a:r>
            <a:r>
              <a:rPr lang="en-US" sz="3200" dirty="0" err="1"/>
              <a:t>mccormick</a:t>
            </a:r>
            <a:r>
              <a:rPr lang="en-US" sz="3200" dirty="0"/>
              <a:t>-census-training</a:t>
            </a:r>
          </a:p>
        </p:txBody>
      </p:sp>
    </p:spTree>
    <p:extLst>
      <p:ext uri="{BB962C8B-B14F-4D97-AF65-F5344CB8AC3E}">
        <p14:creationId xmlns:p14="http://schemas.microsoft.com/office/powerpoint/2010/main" val="288650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Bureau of </a:t>
            </a:r>
            <a:br>
              <a:rPr lang="en-US" dirty="0" smtClean="0"/>
            </a:br>
            <a:r>
              <a:rPr lang="en-US" dirty="0" smtClean="0"/>
              <a:t>Economic Analysis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Bea.gov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96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22" y="177801"/>
            <a:ext cx="10103556" cy="53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riliacoutinho.com/wp-content/uploads/2015/09/Theres_Treasure_Everywher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0"/>
            <a:ext cx="8787539" cy="63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2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79" y="381000"/>
            <a:ext cx="10118498" cy="508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14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GDP by state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43" y="2004903"/>
            <a:ext cx="6025446" cy="397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37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Reserve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Federalreserve.gov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1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222" y="345771"/>
            <a:ext cx="9934222" cy="537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5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555" y="338667"/>
            <a:ext cx="7464778" cy="5313545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8424333" y="592667"/>
            <a:ext cx="649111" cy="81844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39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0953" y="5721818"/>
            <a:ext cx="70326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www.federalreserve.gov</a:t>
            </a:r>
            <a:r>
              <a:rPr lang="en-US" sz="3200" dirty="0" smtClean="0"/>
              <a:t>/</a:t>
            </a:r>
            <a:r>
              <a:rPr lang="en-US" sz="3200" dirty="0" err="1" smtClean="0"/>
              <a:t>datadownload</a:t>
            </a:r>
            <a:r>
              <a:rPr lang="en-US" sz="32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155" y="197555"/>
            <a:ext cx="8294511" cy="51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13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Securities and Exchange Commission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Sec.gov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93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00761"/>
            <a:ext cx="9064923" cy="575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99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88" y="333372"/>
            <a:ext cx="9218414" cy="4832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7868" y="5166056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adviserinfo.sec.gov</a:t>
            </a:r>
            <a:r>
              <a:rPr lang="en-US" sz="3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1313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1938" y="5672137"/>
            <a:ext cx="6184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www.sec.gov</a:t>
            </a:r>
            <a:r>
              <a:rPr lang="en-US" sz="2400" dirty="0" smtClean="0"/>
              <a:t>/</a:t>
            </a:r>
            <a:r>
              <a:rPr lang="en-US" sz="2400" dirty="0" err="1" smtClean="0"/>
              <a:t>edgar</a:t>
            </a:r>
            <a:r>
              <a:rPr lang="en-US" sz="2400" dirty="0" smtClean="0"/>
              <a:t>/</a:t>
            </a:r>
            <a:r>
              <a:rPr lang="en-US" sz="2400" dirty="0" err="1" smtClean="0"/>
              <a:t>searchedgar</a:t>
            </a:r>
            <a:r>
              <a:rPr lang="en-US" sz="2400" dirty="0" smtClean="0"/>
              <a:t>/</a:t>
            </a:r>
            <a:r>
              <a:rPr lang="en-US" sz="2400" dirty="0" err="1" smtClean="0"/>
              <a:t>webusers.htm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282221"/>
            <a:ext cx="8300155" cy="523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4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www.census.gov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8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71962" y="5400675"/>
            <a:ext cx="2524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Sqoop.com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82" y="428977"/>
            <a:ext cx="10712347" cy="455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07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Pacer:</a:t>
            </a:r>
            <a:br>
              <a:rPr lang="en-US" dirty="0" smtClean="0"/>
            </a:br>
            <a:r>
              <a:rPr lang="en-US" dirty="0" smtClean="0"/>
              <a:t>Federal Courts filings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PACER.gov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88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21507" y="5604597"/>
            <a:ext cx="2158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Pacer.gov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69" y="366889"/>
            <a:ext cx="9974364" cy="519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6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Bureau of </a:t>
            </a:r>
            <a:br>
              <a:rPr lang="en-US" dirty="0" smtClean="0"/>
            </a:br>
            <a:r>
              <a:rPr lang="en-US" dirty="0" smtClean="0"/>
              <a:t>Labor Statistics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Bls.gov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518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061" y="395112"/>
            <a:ext cx="9534290" cy="55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6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356" y="141111"/>
            <a:ext cx="8401756" cy="50950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0556" y="5559778"/>
            <a:ext cx="3802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www.bls.gov</a:t>
            </a:r>
            <a:r>
              <a:rPr lang="en-US" sz="3600" dirty="0"/>
              <a:t>/data/</a:t>
            </a:r>
          </a:p>
        </p:txBody>
      </p:sp>
    </p:spTree>
    <p:extLst>
      <p:ext uri="{BB962C8B-B14F-4D97-AF65-F5344CB8AC3E}">
        <p14:creationId xmlns:p14="http://schemas.microsoft.com/office/powerpoint/2010/main" val="3928551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912" y="254000"/>
            <a:ext cx="6835422" cy="5338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3889" y="5827889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Consumer Price Index tables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5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067" y="241300"/>
            <a:ext cx="7509933" cy="541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263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922" y="282222"/>
            <a:ext cx="9159522" cy="551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88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and local </a:t>
            </a:r>
            <a:br>
              <a:rPr lang="en-US" dirty="0" smtClean="0"/>
            </a:br>
            <a:r>
              <a:rPr lang="en-US" dirty="0" smtClean="0"/>
              <a:t>business data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25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27" y="239888"/>
            <a:ext cx="11433127" cy="595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1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820" y="225776"/>
            <a:ext cx="9236364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28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Hospital patient discharge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3467059" cy="402336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Each state health department has a database of this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Discharge from emergency department or hospital in-patient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Each record is a patient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Millions of records (use SQL or other)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Charges for the data?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91698" y="1845735"/>
            <a:ext cx="4063982" cy="4023360"/>
          </a:xfrm>
        </p:spPr>
        <p:txBody>
          <a:bodyPr/>
          <a:lstStyle/>
          <a:p>
            <a:r>
              <a:rPr lang="en-US" dirty="0" smtClean="0"/>
              <a:t>Variables: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Age/race/gender, </a:t>
            </a:r>
            <a:r>
              <a:rPr lang="en-US" dirty="0" err="1" smtClean="0"/>
              <a:t>ZIPcode</a:t>
            </a:r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Name of hospital, doctor, surgeon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Up to 24 Diagnoses (ICD-9 or -10 codes)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Up to 20 treatment codes, including date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Charges for each hospital service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Discharge status (sent home, admit to hospital, law </a:t>
            </a:r>
            <a:r>
              <a:rPr lang="en-US" dirty="0" err="1" smtClean="0"/>
              <a:t>ewnforcement</a:t>
            </a:r>
            <a:r>
              <a:rPr lang="en-US" dirty="0" smtClean="0"/>
              <a:t>, died, et al.)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Who pays (insurance, Medicare, self, etc.)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338" y="2560011"/>
            <a:ext cx="2376473" cy="222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33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"/>
            <a:ext cx="12192000" cy="662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8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611" y="211666"/>
            <a:ext cx="8247944" cy="551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66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85" y="147053"/>
            <a:ext cx="9686758" cy="58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44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licenses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3655668" cy="402336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Medical boards (doctors, nurses, dentists, etc.)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Attorneys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Contractors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Accountants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Cosmetologists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Funeral directors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Opticians/Optometrists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Pharmacists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Acupuncturists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3680" y="1845735"/>
            <a:ext cx="4151999" cy="402336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Realtors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Veterinarians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Pest control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Driver training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Private investigators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Security guards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Polygraph examiners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Appraisers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Massage therapists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481" y="224539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204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02" y="168785"/>
            <a:ext cx="10047311" cy="60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134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4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3396" y="5343525"/>
            <a:ext cx="3532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data.worldbank.org</a:t>
            </a:r>
            <a:r>
              <a:rPr lang="en-US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556" y="572912"/>
            <a:ext cx="8001000" cy="442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300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statistics sites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088" y="1856138"/>
            <a:ext cx="7363687" cy="409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23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Decennial and ACS </a:t>
            </a:r>
            <a:br>
              <a:rPr lang="en-US" dirty="0" smtClean="0"/>
            </a:br>
            <a:r>
              <a:rPr lang="en-US" dirty="0" smtClean="0"/>
              <a:t>business/economics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97280" y="1842912"/>
            <a:ext cx="4937760" cy="4117622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Employment status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Occupation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Industry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Class of worker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Income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Health insurance coverage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Commuting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Place of Work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080" y="2287793"/>
            <a:ext cx="53086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72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40" y="536221"/>
            <a:ext cx="8117194" cy="44104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8667" y="5151945"/>
            <a:ext cx="2200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oecd.org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20645535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4392" y="5673126"/>
            <a:ext cx="2671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Gapminder.org</a:t>
            </a: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0"/>
            <a:ext cx="11280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754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IRE/NICAR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803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60" y="0"/>
            <a:ext cx="10547205" cy="617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1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81" y="423333"/>
            <a:ext cx="10447886" cy="4086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1444" y="4721001"/>
            <a:ext cx="85074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ire.org</a:t>
            </a:r>
            <a:r>
              <a:rPr lang="en-US" sz="3200" dirty="0"/>
              <a:t>/</a:t>
            </a:r>
            <a:r>
              <a:rPr lang="en-US" sz="3200" dirty="0" err="1"/>
              <a:t>nicar</a:t>
            </a:r>
            <a:r>
              <a:rPr lang="en-US" sz="3200" dirty="0"/>
              <a:t>/database-library/category/business/</a:t>
            </a:r>
          </a:p>
        </p:txBody>
      </p:sp>
    </p:spTree>
    <p:extLst>
      <p:ext uri="{BB962C8B-B14F-4D97-AF65-F5344CB8AC3E}">
        <p14:creationId xmlns:p14="http://schemas.microsoft.com/office/powerpoint/2010/main" val="23144936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657" y="282222"/>
            <a:ext cx="7299154" cy="5122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1707" y="5602111"/>
            <a:ext cx="41985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businessjournalism.org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599135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859367"/>
            <a:ext cx="5803900" cy="378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3858" y="4998134"/>
            <a:ext cx="7468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www.public.asu.edu</a:t>
            </a:r>
            <a:r>
              <a:rPr lang="en-US" sz="4000" dirty="0"/>
              <a:t>/~</a:t>
            </a:r>
            <a:r>
              <a:rPr lang="en-US" sz="4000" dirty="0" err="1"/>
              <a:t>sdoig</a:t>
            </a:r>
            <a:r>
              <a:rPr lang="en-US" sz="4000" dirty="0"/>
              <a:t>/ire17/</a:t>
            </a:r>
          </a:p>
        </p:txBody>
      </p:sp>
    </p:spTree>
    <p:extLst>
      <p:ext uri="{BB962C8B-B14F-4D97-AF65-F5344CB8AC3E}">
        <p14:creationId xmlns:p14="http://schemas.microsoft.com/office/powerpoint/2010/main" val="10975456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uburn-rose.com/auburnrose/wp-content/uploads/2015/01/questionsfry-panique-ques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14" y="867905"/>
            <a:ext cx="5486400" cy="51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3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Census </a:t>
            </a:r>
            <a:br>
              <a:rPr lang="en-US" dirty="0" smtClean="0"/>
            </a:br>
            <a:r>
              <a:rPr lang="en-US" dirty="0" smtClean="0"/>
              <a:t>Business Help Site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bhs.econ.census.gov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954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685" y="366889"/>
            <a:ext cx="8140006" cy="5065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90009" y="5432778"/>
            <a:ext cx="36217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bhs.econ.census.gov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40183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209" y="296333"/>
            <a:ext cx="9502013" cy="5160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1667" y="5657334"/>
            <a:ext cx="881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www.census.gov</a:t>
            </a:r>
            <a:r>
              <a:rPr lang="en-US" sz="2800" dirty="0"/>
              <a:t>/programs-surveys/economic-</a:t>
            </a:r>
            <a:r>
              <a:rPr lang="en-US" sz="2800" dirty="0" err="1"/>
              <a:t>census.html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193915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2510</TotalTime>
  <Words>963</Words>
  <Application>Microsoft Macintosh PowerPoint</Application>
  <PresentationFormat>Custom</PresentationFormat>
  <Paragraphs>227</Paragraphs>
  <Slides>67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Retrospect</vt:lpstr>
      <vt:lpstr>10 Great Business Databases to Mine for Stories</vt:lpstr>
      <vt:lpstr>&gt;10 Great Databases to Mine  for Business Stories</vt:lpstr>
      <vt:lpstr>PowerPoint Presentation</vt:lpstr>
      <vt:lpstr>www.census.gov</vt:lpstr>
      <vt:lpstr>PowerPoint Presentation</vt:lpstr>
      <vt:lpstr>Decennial and ACS  business/economics variables</vt:lpstr>
      <vt:lpstr>Census  Business Help Site </vt:lpstr>
      <vt:lpstr>PowerPoint Presentation</vt:lpstr>
      <vt:lpstr>PowerPoint Presentation</vt:lpstr>
      <vt:lpstr>PowerPoint Presentation</vt:lpstr>
      <vt:lpstr>Economic categories in FactFinder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Census  economic reports</vt:lpstr>
      <vt:lpstr>Monthly reports</vt:lpstr>
      <vt:lpstr>Quarterly reports</vt:lpstr>
      <vt:lpstr>Annual reports</vt:lpstr>
      <vt:lpstr>Every five years</vt:lpstr>
      <vt:lpstr>Foreign trade</vt:lpstr>
      <vt:lpstr>PowerPoint Presentation</vt:lpstr>
      <vt:lpstr>U.S. Trade Online (usatrade.census.gov)</vt:lpstr>
      <vt:lpstr>PowerPoint Presentation</vt:lpstr>
      <vt:lpstr>PowerPoint Presentation</vt:lpstr>
      <vt:lpstr>PowerPoint Presentation</vt:lpstr>
      <vt:lpstr>Bureau of  Economic Analysis</vt:lpstr>
      <vt:lpstr>PowerPoint Presentation</vt:lpstr>
      <vt:lpstr>PowerPoint Presentation</vt:lpstr>
      <vt:lpstr>GDP by state</vt:lpstr>
      <vt:lpstr>Federal Reserve</vt:lpstr>
      <vt:lpstr>PowerPoint Presentation</vt:lpstr>
      <vt:lpstr>PowerPoint Presentation</vt:lpstr>
      <vt:lpstr>PowerPoint Presentation</vt:lpstr>
      <vt:lpstr>Securities and Exchange Commission</vt:lpstr>
      <vt:lpstr>PowerPoint Presentation</vt:lpstr>
      <vt:lpstr>PowerPoint Presentation</vt:lpstr>
      <vt:lpstr>PowerPoint Presentation</vt:lpstr>
      <vt:lpstr>PowerPoint Presentation</vt:lpstr>
      <vt:lpstr>Pacer: Federal Courts filings</vt:lpstr>
      <vt:lpstr>PowerPoint Presentation</vt:lpstr>
      <vt:lpstr>Bureau of  Labor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and local  business data</vt:lpstr>
      <vt:lpstr>PowerPoint Presentation</vt:lpstr>
      <vt:lpstr>Hospital patient discharge data</vt:lpstr>
      <vt:lpstr>PowerPoint Presentation</vt:lpstr>
      <vt:lpstr>PowerPoint Presentation</vt:lpstr>
      <vt:lpstr>PowerPoint Presentation</vt:lpstr>
      <vt:lpstr>Professional licenses</vt:lpstr>
      <vt:lpstr>PowerPoint Presentation</vt:lpstr>
      <vt:lpstr>International data</vt:lpstr>
      <vt:lpstr>PowerPoint Presentation</vt:lpstr>
      <vt:lpstr>National statistics sites</vt:lpstr>
      <vt:lpstr>PowerPoint Presentation</vt:lpstr>
      <vt:lpstr>PowerPoint Presentation</vt:lpstr>
      <vt:lpstr>IRE/NICAR data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to find economic data</dc:title>
  <dc:creator>Stephen Doig</dc:creator>
  <cp:lastModifiedBy>Microsoft Office User</cp:lastModifiedBy>
  <cp:revision>170</cp:revision>
  <dcterms:created xsi:type="dcterms:W3CDTF">2015-12-29T17:40:23Z</dcterms:created>
  <dcterms:modified xsi:type="dcterms:W3CDTF">2017-06-20T16:42:01Z</dcterms:modified>
</cp:coreProperties>
</file>